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9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2" r:id="rId33"/>
    <p:sldId id="288" r:id="rId34"/>
    <p:sldId id="28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kotsko" TargetMode="External"/><Relationship Id="rId2" Type="http://schemas.openxmlformats.org/officeDocument/2006/relationships/hyperlink" Target="http://cs.wikipedia.org/wiki/Spojen%C3%A9_kr%C3%A1lovstv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Keukenhof" TargetMode="External"/><Relationship Id="rId5" Type="http://schemas.openxmlformats.org/officeDocument/2006/relationships/hyperlink" Target="http://cs.wikipedia.org/wiki/Severn%C3%AD_Irsko" TargetMode="External"/><Relationship Id="rId4" Type="http://schemas.openxmlformats.org/officeDocument/2006/relationships/hyperlink" Target="http://cs.wikipedia.org/wiki/Kn%C3%AD%C5%BEectv%C3%AD_vel%C5%A1sk%C3%A9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050114_2495_london_city.jpg" TargetMode="External"/><Relationship Id="rId13" Type="http://schemas.openxmlformats.org/officeDocument/2006/relationships/hyperlink" Target="http://cs.wikipedia.org/wiki/Soubor:Scafell_Pike.JPG" TargetMode="External"/><Relationship Id="rId3" Type="http://schemas.openxmlformats.org/officeDocument/2006/relationships/hyperlink" Target="http://cs.wikipedia.org/wiki/Soubor:BenNevis2005.jpg" TargetMode="External"/><Relationship Id="rId7" Type="http://schemas.openxmlformats.org/officeDocument/2006/relationships/hyperlink" Target="http://cs.wikipedia.org/wiki/Soubor:Westminster_palace.jpg" TargetMode="External"/><Relationship Id="rId12" Type="http://schemas.openxmlformats.org/officeDocument/2006/relationships/hyperlink" Target="http://cs.wikipedia.org/wiki/Soubor:Moel_Eilio_.jpg" TargetMode="External"/><Relationship Id="rId2" Type="http://schemas.openxmlformats.org/officeDocument/2006/relationships/hyperlink" Target="http://cs.wikipedia.org/wiki/Soubor:Uk_topo_en.j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Elizabeth_II_greets_NASA_GSFC_employees,_May_8,_2007.jpg" TargetMode="External"/><Relationship Id="rId11" Type="http://schemas.openxmlformats.org/officeDocument/2006/relationships/hyperlink" Target="http://cs.wikipedia.org/wiki/Soubor:Pohled_na_Highlands.jpg" TargetMode="External"/><Relationship Id="rId5" Type="http://schemas.openxmlformats.org/officeDocument/2006/relationships/hyperlink" Target="http://cs.wikipedia.org/wiki/Soubor:Doversk%C3%A9_%C3%BAtesy_2.JPG" TargetMode="External"/><Relationship Id="rId15" Type="http://schemas.openxmlformats.org/officeDocument/2006/relationships/hyperlink" Target="http://cs.wikipedia.org/wiki/Soubor:Royal_Coat_of_Arms_of_the_United_Kingdom.svg" TargetMode="External"/><Relationship Id="rId10" Type="http://schemas.openxmlformats.org/officeDocument/2006/relationships/hyperlink" Target="http://cs.wikipedia.org/wiki/Soubor:Loch_Long.jpg" TargetMode="External"/><Relationship Id="rId4" Type="http://schemas.openxmlformats.org/officeDocument/2006/relationships/hyperlink" Target="http://cs.wikipedia.org/wiki/Soubor:LochNessUrquhart.jpg" TargetMode="External"/><Relationship Id="rId9" Type="http://schemas.openxmlformats.org/officeDocument/2006/relationships/hyperlink" Target="http://cs.wikipedia.org/wiki/Soubor:EdinburghCastle.jpg" TargetMode="External"/><Relationship Id="rId14" Type="http://schemas.openxmlformats.org/officeDocument/2006/relationships/hyperlink" Target="http://cs.wikipedia.org/wiki/Soubor:Causeway-code_poet-4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894" y="50727"/>
            <a:ext cx="5256212" cy="13255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07504" y="1628800"/>
            <a:ext cx="9036496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ŠKOLA:		Gymnázium, Tanvald, Školní 305,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příspěvková organizace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ČÍSLO PROJEKTU:	CZ.1.07/1.5.00/34.0434</a:t>
            </a: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 PROJEKTU:	Šablony – Gymnázium Tanvald</a:t>
            </a: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ČÍSLO ŠABLONY:	III/2 Inovace a zkvalitnění výuky prostřednictvím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                          Jan KOHOUTEK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TEMATICKÁ OBLAST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     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Socioekonomická a regionální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geografie</a:t>
            </a:r>
          </a:p>
          <a:p>
            <a:pPr algn="l">
              <a:lnSpc>
                <a:spcPct val="80000"/>
              </a:lnSpc>
            </a:pP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NÁZEV 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DUMu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                 Spojené království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POŘADOVÉ ČÍSLO 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DUMu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19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KÓD 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DUMu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                       JK_REG_GEO_19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DATUM TVORBY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           24.11.2012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ANOTACE (ROČNÍK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                     3. ročník – DUM –  obsahuje informace o Spojeném království a jeho částech</a:t>
            </a:r>
          </a:p>
          <a:p>
            <a:pPr algn="l">
              <a:lnSpc>
                <a:spcPct val="80000"/>
              </a:lnSpc>
            </a:pPr>
            <a:endParaRPr lang="cs-CZ" sz="1600" dirty="0">
              <a:effectLst/>
            </a:endParaRP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METODICKÝ POKYN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                  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Tematický školní atlas Dnešní svět</a:t>
            </a:r>
          </a:p>
          <a:p>
            <a:pPr algn="l">
              <a:lnSpc>
                <a:spcPct val="80000"/>
              </a:lnSpc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  <a:r>
              <a:rPr lang="cs-CZ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Školní </a:t>
            </a: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atlas světa</a:t>
            </a:r>
          </a:p>
          <a:p>
            <a:pPr algn="l">
              <a:lnSpc>
                <a:spcPct val="80000"/>
              </a:lnSpc>
            </a:pPr>
            <a:r>
              <a:rPr lang="cs-CZ" sz="1600" dirty="0" smtClean="0">
                <a:effectLst/>
              </a:rPr>
              <a:t> </a:t>
            </a:r>
            <a:endParaRPr lang="cs-CZ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5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– přírodní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48219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 hustě zalidněném 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jihovýchodě</a:t>
            </a:r>
            <a:r>
              <a:rPr lang="cs-CZ" dirty="0" smtClean="0"/>
              <a:t> se nad úrodnými oblastmi zemědělské půdy tyčí nízké pahorkatiny z křídy zvané </a:t>
            </a:r>
            <a:r>
              <a:rPr lang="cs-CZ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</a:t>
            </a:r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cs-CZ" dirty="0" smtClean="0"/>
          </a:p>
          <a:p>
            <a:r>
              <a:rPr lang="cs-CZ" dirty="0" smtClean="0"/>
              <a:t>Na jihozápadě země se rozprostírají rozlehlé plochy mokřin pokryté vřesovišti</a:t>
            </a:r>
          </a:p>
          <a:p>
            <a:endParaRPr lang="cs-CZ" dirty="0" smtClean="0"/>
          </a:p>
          <a:p>
            <a:r>
              <a:rPr lang="cs-CZ" dirty="0" smtClean="0"/>
              <a:t>Velkou Británii (resp. celé království) lemují různé typy pobřeží - nejčastěji se jedná o oblázkové pláže či vysoké svislé útesy (např. 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vápencové útesy u přístavu Dover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1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oubor:Doverské útesy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28600" y="304800"/>
            <a:ext cx="3464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Doverské útesy</a:t>
            </a:r>
            <a:endParaRPr lang="cs-CZ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4359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- obyvatelstvo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Ve Spojeném království žije asi 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mil. </a:t>
            </a:r>
            <a:r>
              <a:rPr lang="cs-CZ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obyv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dirty="0" smtClean="0"/>
              <a:t>  - většinou ve městech (asi 92 % obyvatel)</a:t>
            </a:r>
            <a:endParaRPr lang="cs-CZ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Vysoká hustota zalidnění – 250 osob na km² 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není velkým státem, ale dějiny z něj učinily domov pestré směsice národů, kultur a náboženství</a:t>
            </a:r>
          </a:p>
          <a:p>
            <a:endParaRPr lang="cs-CZ" dirty="0" smtClean="0"/>
          </a:p>
          <a:p>
            <a:r>
              <a:rPr lang="cs-CZ" dirty="0" smtClean="0"/>
              <a:t>Zdaleka největší skupinou tvoří 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Angličané</a:t>
            </a:r>
          </a:p>
          <a:p>
            <a:endParaRPr lang="cs-CZ" dirty="0" smtClean="0"/>
          </a:p>
          <a:p>
            <a:r>
              <a:rPr lang="cs-CZ" dirty="0" smtClean="0"/>
              <a:t>K dalším patří </a:t>
            </a:r>
            <a:r>
              <a:rPr lang="cs-CZ" b="1" i="1" dirty="0" smtClean="0">
                <a:solidFill>
                  <a:srgbClr val="002060"/>
                </a:solidFill>
              </a:rPr>
              <a:t>Velšané</a:t>
            </a:r>
            <a:r>
              <a:rPr lang="cs-CZ" dirty="0" smtClean="0"/>
              <a:t>, </a:t>
            </a:r>
            <a:r>
              <a:rPr lang="cs-C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Skotové</a:t>
            </a:r>
            <a:r>
              <a:rPr lang="cs-CZ" dirty="0" smtClean="0"/>
              <a:t> a </a:t>
            </a:r>
            <a:r>
              <a:rPr lang="cs-CZ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Irové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Imigrace neevropského obyvatelstva</a:t>
            </a:r>
            <a:r>
              <a:rPr lang="cs-CZ" dirty="0" smtClean="0"/>
              <a:t>, řada imigrantů či jejich potomků pochází z různých částí bývalého Britského impéria -Indie, Pákistánu, Bangladéše, Hongkongu, Afriky a karibské oblasti</a:t>
            </a:r>
            <a:endParaRPr lang="cs-CZ" dirty="0"/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3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7818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království- Politický systém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74336"/>
          </a:xfrm>
        </p:spPr>
        <p:txBody>
          <a:bodyPr>
            <a:normAutofit fontScale="77500" lnSpcReduction="20000"/>
          </a:bodyPr>
          <a:lstStyle/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je konstituční monarchií jehož výkonnou moc představuje premiér („</a:t>
            </a:r>
            <a:r>
              <a:rPr lang="cs-CZ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Prime </a:t>
            </a:r>
            <a:r>
              <a:rPr lang="cs-CZ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 a jeho vládní kabinet zastupující panovníka</a:t>
            </a:r>
          </a:p>
          <a:p>
            <a:endParaRPr lang="cs-CZ" dirty="0" smtClean="0"/>
          </a:p>
          <a:p>
            <a:r>
              <a:rPr lang="cs-CZ" dirty="0" smtClean="0"/>
              <a:t>Panovník formálně drží veškerou výkonnou moc v rukou a po dohodě s parlamentem předsedu vlády nejprve jmenuje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Panovník Spojeného království má</a:t>
            </a:r>
            <a:r>
              <a:rPr lang="cs-CZ" dirty="0" smtClean="0"/>
              <a:t> především (ačkoliv ne výhradně) 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funkci ceremoniální</a:t>
            </a:r>
          </a:p>
          <a:p>
            <a:endParaRPr lang="cs-CZ" dirty="0" smtClean="0"/>
          </a:p>
          <a:p>
            <a:r>
              <a:rPr lang="cs-CZ" dirty="0" smtClean="0"/>
              <a:t>Žádný parlamentní zákon nevejde v platnost, dokud není panovníkem podepsán (od roku 1708 se tak nestalo)</a:t>
            </a:r>
          </a:p>
          <a:p>
            <a:endParaRPr lang="cs-CZ" dirty="0" smtClean="0"/>
          </a:p>
          <a:p>
            <a:r>
              <a:rPr lang="cs-CZ" dirty="0" smtClean="0"/>
              <a:t>Ačkoliv bylo </a:t>
            </a:r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zrušení monarchie </a:t>
            </a:r>
            <a:r>
              <a:rPr lang="cs-CZ" dirty="0" smtClean="0"/>
              <a:t>několikrát navrhováno, její popularita je stále vysoká a podpora pro </a:t>
            </a:r>
            <a:r>
              <a:rPr lang="cs-C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vytvoření republiky se v populaci pohybuje pouze mezi 15 a 25%</a:t>
            </a:r>
            <a:endParaRPr lang="cs-CZ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1257300"/>
          </a:xfrm>
          <a:prstGeom prst="rect">
            <a:avLst/>
          </a:prstGeom>
          <a:noFill/>
        </p:spPr>
      </p:pic>
      <p:pic>
        <p:nvPicPr>
          <p:cNvPr id="6146" name="Picture 2" descr="Soubor:Elizabeth II greets NASA GSFC employees, May 8, 2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4124325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4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- Politický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Zákonodárnou mocí Spojeného království je </a:t>
            </a:r>
            <a:r>
              <a:rPr lang="cs-C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dvoukomorový parlament</a:t>
            </a:r>
          </a:p>
          <a:p>
            <a:endParaRPr lang="cs-CZ" dirty="0" smtClean="0"/>
          </a:p>
          <a:p>
            <a:r>
              <a:rPr lang="cs-CZ" dirty="0" smtClean="0"/>
              <a:t>Sestává se z 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volené dolní komory </a:t>
            </a:r>
            <a:r>
              <a:rPr lang="cs-CZ" dirty="0" smtClean="0"/>
              <a:t>parlamentu </a:t>
            </a:r>
            <a:r>
              <a:rPr lang="cs-C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nevolené Sněmovny lordů jejíž členové jsou většinou jmenováni</a:t>
            </a:r>
          </a:p>
          <a:p>
            <a:endParaRPr lang="cs-CZ" dirty="0" smtClean="0"/>
          </a:p>
          <a:p>
            <a:r>
              <a:rPr lang="cs-CZ" dirty="0" smtClean="0"/>
              <a:t>Dolní komora má 646 přímo volených členů, Sněmovna lordů pak přibližně 700 členů, ačkoliv jejich počet není přesně stanoven - skládá se z </a:t>
            </a:r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dědičných i nedědičných pairů a biskupů anglikánské církve</a:t>
            </a:r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51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oubor:Westminster pa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457200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Westminsterský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palác na břehu Temže v Londýně je sídlem britského parlamentu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3345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Britské impérium</a:t>
            </a:r>
            <a:endParaRPr lang="cs-C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 fontScale="85000" lnSpcReduction="20000"/>
          </a:bodyPr>
          <a:lstStyle/>
          <a:p>
            <a:r>
              <a:rPr lang="cs-CZ" b="1" i="1" dirty="0" smtClean="0">
                <a:solidFill>
                  <a:srgbClr val="C00000"/>
                </a:solidFill>
              </a:rPr>
              <a:t>Bylo největší koloniální říše v dějinách lidstva</a:t>
            </a:r>
          </a:p>
          <a:p>
            <a:endParaRPr lang="cs-CZ" dirty="0" smtClean="0"/>
          </a:p>
          <a:p>
            <a:r>
              <a:rPr lang="cs-CZ" dirty="0" smtClean="0"/>
              <a:t>Rozloha v roce 1921 činila přibližně čtvrtinu celkové rozlohy zemské souše - celkový počet obyvatel byl cca. 458 milionů (čtvrtina tehdejší světové populace)</a:t>
            </a:r>
          </a:p>
          <a:p>
            <a:endParaRPr lang="cs-CZ" dirty="0" smtClean="0"/>
          </a:p>
          <a:p>
            <a:r>
              <a:rPr lang="cs-CZ" dirty="0" smtClean="0"/>
              <a:t>Díky neobyčejnému rozsahu britské koloniální říše se do mnoha zemí rozšířila mimo jiné anglická kultura, anglický právní systém, tradiční sporty (např. kriket, ragby a fotbal), anglická měrná soustava, způsob vzdělávání a zejména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angličtina, která je dnes všeobecně nejpoužívanějším dorozumívacím jazykem</a:t>
            </a:r>
          </a:p>
          <a:p>
            <a:endParaRPr lang="cs-CZ" dirty="0" smtClean="0"/>
          </a:p>
          <a:p>
            <a:r>
              <a:rPr lang="cs-CZ" dirty="0" smtClean="0"/>
              <a:t>Většina nástupnických zemí je dnes sdružená v </a:t>
            </a:r>
            <a:r>
              <a:rPr lang="cs-C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Britském společenství národů</a:t>
            </a:r>
            <a:r>
              <a:rPr lang="cs-CZ" dirty="0" smtClean="0"/>
              <a:t>  (</a:t>
            </a:r>
            <a:r>
              <a:rPr lang="cs-CZ" i="1" dirty="0" err="1" smtClean="0"/>
              <a:t>Commonwealth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Nations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89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oubor:British Empire 1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986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28600" y="6096000"/>
            <a:ext cx="44085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Empire 1897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70916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248400" cy="8382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- historie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Ačkoliv bylo Spojené království ještě </a:t>
            </a:r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devatenáctém století nejsilnější velmocí, 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obě světové války </a:t>
            </a:r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především pak 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rozpad koloniální říše </a:t>
            </a:r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druhé polovině dvacátého století 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 vliv značně oslabil</a:t>
            </a:r>
          </a:p>
          <a:p>
            <a:endParaRPr lang="cs-CZ" dirty="0" smtClean="0"/>
          </a:p>
          <a:p>
            <a:r>
              <a:rPr lang="cs-CZ" dirty="0" smtClean="0"/>
              <a:t>Přesto je 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stálým členem Rady bezpečnosti OSN, jadernou velmocí i členem skupiny G8</a:t>
            </a:r>
          </a:p>
          <a:p>
            <a:endParaRPr lang="cs-CZ" dirty="0" smtClean="0"/>
          </a:p>
          <a:p>
            <a:r>
              <a:rPr lang="cs-CZ" dirty="0" smtClean="0"/>
              <a:t>Jde o sedmou největší ekonomiku světa s druhými nejvyššími výdaji na obranu</a:t>
            </a:r>
          </a:p>
          <a:p>
            <a:endParaRPr lang="cs-CZ" dirty="0" smtClean="0"/>
          </a:p>
          <a:p>
            <a:r>
              <a:rPr lang="cs-CZ" dirty="0" smtClean="0"/>
              <a:t>Dále je jedním ze zakládajících členů </a:t>
            </a:r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NATO, členem Evropské</a:t>
            </a:r>
            <a:r>
              <a:rPr lang="cs-CZ" dirty="0" smtClean="0"/>
              <a:t> unie a Rady Evropy</a:t>
            </a:r>
            <a:endParaRPr lang="cs-CZ" dirty="0"/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7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086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-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2673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Spojené království patří k 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nejrozvinutějším zemím světa</a:t>
            </a:r>
          </a:p>
          <a:p>
            <a:endParaRPr lang="cs-CZ" dirty="0" smtClean="0"/>
          </a:p>
          <a:p>
            <a:r>
              <a:rPr lang="cs-CZ" dirty="0" smtClean="0"/>
              <a:t>V Londýně je nejvyšší životní úroveň, přibližně 335 % průměru EU</a:t>
            </a:r>
          </a:p>
          <a:p>
            <a:endParaRPr lang="cs-CZ" dirty="0" smtClean="0"/>
          </a:p>
          <a:p>
            <a:r>
              <a:rPr lang="cs-CZ" dirty="0" smtClean="0"/>
              <a:t>Ačkoliv jsou Britové členy této organizace, stále si 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ponechávají britskou libru jako svojí měnu, k EU se staví většina obyvatelstva velice skepticky</a:t>
            </a:r>
          </a:p>
          <a:p>
            <a:endParaRPr lang="cs-CZ" dirty="0" smtClean="0"/>
          </a:p>
          <a:p>
            <a:r>
              <a:rPr lang="cs-CZ" dirty="0" smtClean="0"/>
              <a:t>Spojené království bylo první zemí na světě, ve které došlo v hospodářství 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přechodu od zemědělství k průmyslu</a:t>
            </a:r>
            <a:endParaRPr lang="cs-CZ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304800"/>
            <a:ext cx="4114800" cy="6248400"/>
          </a:xfrm>
        </p:spPr>
        <p:txBody>
          <a:bodyPr>
            <a:normAutofit/>
          </a:bodyPr>
          <a:lstStyle/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Velké Británie a Severního Irska</a:t>
            </a:r>
            <a:r>
              <a:rPr lang="cs-CZ" dirty="0" smtClean="0"/>
              <a:t> (oficiálně zkráceně označované jako </a:t>
            </a:r>
            <a:r>
              <a:rPr lang="cs-CZ" b="1" dirty="0" smtClean="0"/>
              <a:t>Spojené království</a:t>
            </a:r>
            <a:r>
              <a:rPr lang="cs-CZ" dirty="0" smtClean="0"/>
              <a:t> nebo </a:t>
            </a:r>
            <a:r>
              <a:rPr lang="cs-CZ" b="1" dirty="0" smtClean="0"/>
              <a:t>Británie</a:t>
            </a:r>
          </a:p>
          <a:p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Zahrnuje ostrov Velkou Británii, severovýchodní část ostrova Irsko</a:t>
            </a:r>
            <a:r>
              <a:rPr lang="cs-CZ" dirty="0" smtClean="0"/>
              <a:t>, kde hraničí s Irskou republikou</a:t>
            </a:r>
            <a:endParaRPr lang="cs-CZ" dirty="0"/>
          </a:p>
        </p:txBody>
      </p:sp>
      <p:pic>
        <p:nvPicPr>
          <p:cNvPr id="24578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200"/>
            <a:ext cx="4267200" cy="2133600"/>
          </a:xfrm>
          <a:prstGeom prst="rect">
            <a:avLst/>
          </a:prstGeom>
          <a:noFill/>
        </p:spPr>
      </p:pic>
      <p:pic>
        <p:nvPicPr>
          <p:cNvPr id="24580" name="Picture 4" descr="Soubor:Royal Coat of Arms of the United Kingdom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401574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8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086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-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bylo první zemí na světě, ve které došlo v hospodářství k přechodu od zemědělství k průmyslu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Tento proces začal koncem 60. let 18. století a nazývá se průmyslovou revolucí</a:t>
            </a:r>
          </a:p>
          <a:p>
            <a:endParaRPr lang="cs-CZ" dirty="0" smtClean="0"/>
          </a:p>
          <a:p>
            <a:r>
              <a:rPr lang="cs-CZ" dirty="0" smtClean="0"/>
              <a:t>V průběhu 19. století se rozvinula taková průmyslová odvětví jako textilní průmysl, výroba železa a oceli, stavba lodí a těžké strojírenství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Palivem pro tato průmyslová odvětví se stalo uhlí</a:t>
            </a:r>
            <a:r>
              <a:rPr lang="cs-CZ" dirty="0" smtClean="0"/>
              <a:t>, které bylo v tu dobu největším nerostným zdrojem Spojeného království</a:t>
            </a:r>
            <a:endParaRPr lang="cs-CZ" dirty="0"/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1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5720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-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Spojené království je stále ještě významným průmyslovým státem, ale výrobky, které produkuje, se změnily</a:t>
            </a:r>
          </a:p>
          <a:p>
            <a:endParaRPr lang="cs-CZ" dirty="0" smtClean="0"/>
          </a:p>
          <a:p>
            <a:r>
              <a:rPr lang="cs-CZ" dirty="0" smtClean="0"/>
              <a:t>Důležitosti nabyla 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novější průmyslová odvětví</a:t>
            </a:r>
            <a:r>
              <a:rPr lang="cs-CZ" dirty="0" smtClean="0"/>
              <a:t>, např. 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elektrotechnický, potravinářský a chemický průmysl</a:t>
            </a:r>
          </a:p>
          <a:p>
            <a:endParaRPr lang="cs-CZ" dirty="0" smtClean="0"/>
          </a:p>
          <a:p>
            <a:r>
              <a:rPr lang="cs-CZ" dirty="0" smtClean="0"/>
              <a:t>Většina obyvatelstva dnes pracuje ve </a:t>
            </a:r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službách, např. ve státní správě,finančnictví, školství, zdravotnictví a cestovnímu ruchu</a:t>
            </a:r>
          </a:p>
          <a:p>
            <a:endParaRPr lang="cs-CZ" dirty="0" smtClean="0"/>
          </a:p>
          <a:p>
            <a:r>
              <a:rPr lang="cs-CZ" dirty="0" smtClean="0"/>
              <a:t>Dnes jsou nejdůležitějším 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nerostným bohatstvím Spojeného království velká naleziště ropy a zemního plynu</a:t>
            </a:r>
            <a:r>
              <a:rPr lang="cs-CZ" dirty="0" smtClean="0"/>
              <a:t> ležící pod dnem Severního moře</a:t>
            </a:r>
            <a:endParaRPr lang="cs-CZ" dirty="0"/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72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1628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- 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Pouze asi 2 % populace pracují v zemědělství</a:t>
            </a:r>
          </a:p>
          <a:p>
            <a:endParaRPr lang="cs-CZ" dirty="0" smtClean="0"/>
          </a:p>
          <a:p>
            <a:r>
              <a:rPr lang="cs-CZ" dirty="0" smtClean="0"/>
              <a:t>Přesto je většina země </a:t>
            </a:r>
            <a:r>
              <a:rPr lang="cs-C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intenzivně obhospodařována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Rozlehlé oblasti úrodné půdy v jižní a východní Anglii produkují obilí, ovoce a zeleninu</a:t>
            </a:r>
          </a:p>
          <a:p>
            <a:endParaRPr lang="cs-CZ" dirty="0" smtClean="0"/>
          </a:p>
          <a:p>
            <a:r>
              <a:rPr lang="cs-CZ" dirty="0" smtClean="0"/>
              <a:t>Na zelených </a:t>
            </a:r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pastvinách</a:t>
            </a:r>
            <a:r>
              <a:rPr lang="cs-CZ" dirty="0" smtClean="0"/>
              <a:t> západní Anglie se pase 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mléčný skot a na skotské a velšské vrchovině ovce </a:t>
            </a:r>
          </a:p>
          <a:p>
            <a:endParaRPr lang="cs-CZ" dirty="0" smtClean="0"/>
          </a:p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Většina starých lesů a lesních porostů byla v minulosti zničena</a:t>
            </a:r>
            <a:r>
              <a:rPr lang="cs-CZ" dirty="0" smtClean="0"/>
              <a:t>, ale rozsáhlé rozlohy osázené jehličnany v současné době produkují dřevo pro stavebnictví a papírenství</a:t>
            </a:r>
          </a:p>
          <a:p>
            <a:endParaRPr lang="cs-CZ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Rybářská flotila </a:t>
            </a:r>
            <a:r>
              <a:rPr lang="cs-CZ" dirty="0" smtClean="0"/>
              <a:t>Spojeného království je pátá největší v Evropské unii</a:t>
            </a:r>
            <a:endParaRPr lang="cs-CZ" dirty="0"/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0"/>
            <a:ext cx="19050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62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oubor:050114 2495 london 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52400" y="152400"/>
            <a:ext cx="3148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 City</a:t>
            </a:r>
            <a:endParaRPr lang="cs-CZ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617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Skotsko</a:t>
            </a:r>
            <a:endParaRPr lang="cs-C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Skotské království bylo nezávislé až do roku 1707</a:t>
            </a:r>
            <a:r>
              <a:rPr lang="cs-CZ" dirty="0" smtClean="0"/>
              <a:t>, kdy vytvořilo personální unii s Anglickým královstvím, čímž vzniklo Spojené království Velké Británie, navzdory rozsáhlým protestům v celém Skotsku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Třebaže je Skotsko součástí Spojeného království, má svůj nezávislý politický systém a vlastní právo</a:t>
            </a:r>
          </a:p>
          <a:p>
            <a:endParaRPr lang="cs-CZ" dirty="0" smtClean="0"/>
          </a:p>
          <a:p>
            <a:r>
              <a:rPr lang="cs-CZ" dirty="0" smtClean="0"/>
              <a:t>Část Skotů v čele se Skotskou národní stranou dlouhodobě usiluje o státní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nezávislost na Spojeném království</a:t>
            </a:r>
            <a:endParaRPr lang="cs-CZ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Soubor:Flag of Scotland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4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EdinburghCa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717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2133600" y="0"/>
            <a:ext cx="3924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Edinburgh </a:t>
            </a:r>
            <a:r>
              <a:rPr lang="cs-CZ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Castle</a:t>
            </a:r>
            <a:endParaRPr lang="cs-CZ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Soubor:Flag of Scotland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2" y="0"/>
            <a:ext cx="2357438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7794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oubor:Loch L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52401" y="15240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Pohled na krajinu v </a:t>
            </a:r>
            <a:r>
              <a:rPr lang="cs-CZ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Highlands</a:t>
            </a:r>
            <a:endParaRPr lang="cs-CZ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Soubor:Flag of Scotland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74478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oubor:Pohled na Highl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188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52400" y="152400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Pohled na krajinu v </a:t>
            </a:r>
            <a:r>
              <a:rPr lang="cs-CZ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Highlands</a:t>
            </a:r>
            <a:endParaRPr lang="cs-CZ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Soubor:Flag of Scotland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07042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cs-CZ" b="1" dirty="0" smtClean="0"/>
              <a:t>Knížectví Wales</a:t>
            </a:r>
            <a:r>
              <a:rPr lang="cs-CZ" dirty="0" smtClean="0"/>
              <a:t>  </a:t>
            </a:r>
            <a:r>
              <a:rPr lang="cs-CZ" sz="2400" b="1" dirty="0" smtClean="0"/>
              <a:t>(velšsky </a:t>
            </a:r>
            <a:r>
              <a:rPr lang="cs-CZ" sz="2400" b="1" i="1" dirty="0" err="1" smtClean="0"/>
              <a:t>Cymru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3000"/>
            <a:ext cx="6982691" cy="57150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Wales ve svých současných hranicích nikdy netvořil samostatný stát</a:t>
            </a:r>
          </a:p>
          <a:p>
            <a:endParaRPr lang="cs-CZ" dirty="0" smtClean="0"/>
          </a:p>
          <a:p>
            <a:r>
              <a:rPr lang="cs-CZ" dirty="0" smtClean="0"/>
              <a:t>1282 jej dobyl anglický král Eduard I.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roku 1301 tradičně náleží následníkovi anglického a později britského trůnu titul knížete velšského (Prince </a:t>
            </a:r>
            <a:r>
              <a:rPr lang="cs-CZ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Wales, do češtiny ale častěji překládán jako Princ z Walesu</a:t>
            </a:r>
          </a:p>
          <a:p>
            <a:endParaRPr lang="cs-CZ" dirty="0" smtClean="0"/>
          </a:p>
          <a:p>
            <a:r>
              <a:rPr lang="cs-CZ" dirty="0" smtClean="0"/>
              <a:t>Metropolí Walesu je od roku 1955 </a:t>
            </a:r>
            <a:r>
              <a:rPr lang="cs-CZ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Cardiff</a:t>
            </a:r>
            <a:endParaRPr lang="cs-CZ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roku 1999 má Wales po dlouhém období přímé anglické a britské správy autonomii</a:t>
            </a:r>
          </a:p>
          <a:p>
            <a:endParaRPr lang="cs-CZ" dirty="0" smtClean="0"/>
          </a:p>
          <a:p>
            <a:r>
              <a:rPr lang="cs-CZ" dirty="0" smtClean="0"/>
              <a:t>V čele Walesu je od té doby Velšské národní shromáždění</a:t>
            </a:r>
            <a:endParaRPr lang="cs-CZ" dirty="0"/>
          </a:p>
        </p:txBody>
      </p:sp>
      <p:pic>
        <p:nvPicPr>
          <p:cNvPr id="62466" name="Picture 2" descr="Velšská vlaj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1280160"/>
          </a:xfrm>
          <a:prstGeom prst="rect">
            <a:avLst/>
          </a:prstGeom>
          <a:noFill/>
        </p:spPr>
      </p:pic>
      <p:pic>
        <p:nvPicPr>
          <p:cNvPr id="62468" name="Picture 4" descr="Wales na mapě Spojeného království Velké Británie a Severního Ir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2691" y="1988840"/>
            <a:ext cx="20574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0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oubor:Moel Eilio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52400" y="152400"/>
            <a:ext cx="292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Snowdonia</a:t>
            </a:r>
            <a:endParaRPr lang="cs-CZ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9217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5943600" cy="106680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– správní členění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410200"/>
          </a:xfrm>
        </p:spPr>
        <p:txBody>
          <a:bodyPr>
            <a:normAutofit fontScale="92500" lnSpcReduction="20000"/>
          </a:bodyPr>
          <a:lstStyle/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tvoří čtyři země – Anglie, Severní Irsko, Skotsko a Wales</a:t>
            </a:r>
          </a:p>
          <a:p>
            <a:r>
              <a:rPr lang="cs-CZ" dirty="0" smtClean="0"/>
              <a:t>S výjimkou 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Anglie</a:t>
            </a:r>
            <a:r>
              <a:rPr lang="cs-CZ" dirty="0" smtClean="0"/>
              <a:t>, která je spravována 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centrálními institucemi</a:t>
            </a:r>
            <a:r>
              <a:rPr lang="cs-CZ" dirty="0" smtClean="0"/>
              <a:t>, se ostatní tři země těší 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různé míře autonomie</a:t>
            </a:r>
          </a:p>
          <a:p>
            <a:r>
              <a:rPr lang="cs-CZ" dirty="0" smtClean="0"/>
              <a:t>Britská koruna má dále suverenitu nad tzv. </a:t>
            </a:r>
            <a:r>
              <a:rPr lang="cs-C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korunními dependencemi</a:t>
            </a:r>
            <a:r>
              <a:rPr lang="cs-CZ" dirty="0" smtClean="0"/>
              <a:t>, jakými jsou Ostrov Man, </a:t>
            </a:r>
            <a:r>
              <a:rPr lang="cs-CZ" dirty="0" err="1" smtClean="0"/>
              <a:t>Jersey</a:t>
            </a:r>
            <a:r>
              <a:rPr lang="cs-CZ" dirty="0" smtClean="0"/>
              <a:t> a </a:t>
            </a:r>
            <a:r>
              <a:rPr lang="cs-CZ" dirty="0" err="1" smtClean="0"/>
              <a:t>Guernsey</a:t>
            </a:r>
            <a:r>
              <a:rPr lang="cs-CZ" dirty="0" smtClean="0"/>
              <a:t> - patří britskému panovníkovi, nejsou však považovány za součást Spojeného království ani Evropské unie a britská vláda spravuje jejich zahraniční vztahy a obranu</a:t>
            </a:r>
          </a:p>
          <a:p>
            <a:r>
              <a:rPr lang="cs-CZ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Čtrnáct zámořských teritorií po celém světě </a:t>
            </a:r>
            <a:r>
              <a:rPr lang="cs-CZ" dirty="0" smtClean="0"/>
              <a:t>- nepovažují se za součást Spojeného království, ale většinou mají jejich obyvatelé britské občanství (např. Bermudy, Panenské ostrovy, Falklandy, Gibraltar,</a:t>
            </a:r>
            <a:r>
              <a:rPr lang="cs-CZ" dirty="0" err="1" smtClean="0"/>
              <a:t>Kajmanské</a:t>
            </a:r>
            <a:r>
              <a:rPr lang="cs-CZ" dirty="0" smtClean="0"/>
              <a:t> ostrovy </a:t>
            </a:r>
          </a:p>
          <a:p>
            <a:endParaRPr lang="cs-CZ" dirty="0"/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1257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28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Severní Irsko </a:t>
            </a:r>
            <a:r>
              <a:rPr lang="cs-CZ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anglicky </a:t>
            </a:r>
            <a:r>
              <a:rPr lang="cs-CZ" sz="1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</a:t>
            </a:r>
            <a:r>
              <a:rPr lang="cs-CZ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r>
              <a:rPr lang="cs-CZ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irsky </a:t>
            </a:r>
            <a:r>
              <a:rPr lang="cs-CZ" sz="1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Tuaisceart</a:t>
            </a:r>
            <a:r>
              <a:rPr lang="cs-CZ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Éireann</a:t>
            </a:r>
            <a:endParaRPr lang="cs-CZ" sz="1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791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 Někdy se zkráceně označuje názvem </a:t>
            </a:r>
            <a:r>
              <a:rPr lang="cs-CZ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Ulster</a:t>
            </a:r>
            <a:endParaRPr lang="cs-CZ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/>
          </a:p>
          <a:p>
            <a:r>
              <a:rPr lang="cs-CZ" dirty="0" smtClean="0"/>
              <a:t>Od 12. století byla především oblast na severovýchodě ostrova pod vlivem Anglie, sem také od 16. století směřovala </a:t>
            </a:r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silná imigrace anglických, a především skotských presbyteriánů, kteří získali postupně většinu</a:t>
            </a:r>
          </a:p>
          <a:p>
            <a:endParaRPr lang="cs-CZ" dirty="0" smtClean="0"/>
          </a:p>
          <a:p>
            <a:r>
              <a:rPr lang="cs-CZ" dirty="0" smtClean="0"/>
              <a:t>Unionisté (tedy stoupenci unie s vlastní Británií) pak odmítali autonomii Irska, resp. jeho nezávislost, </a:t>
            </a:r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níž usilovala většina Irů (katolíci)</a:t>
            </a:r>
            <a:endParaRPr lang="cs-CZ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0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066800"/>
          </a:xfrm>
        </p:spPr>
        <p:txBody>
          <a:bodyPr>
            <a:normAutofit/>
          </a:bodyPr>
          <a:lstStyle/>
          <a:p>
            <a:r>
              <a:rPr lang="cs-CZ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Severní Irsko </a:t>
            </a:r>
            <a:r>
              <a:rPr lang="cs-CZ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anglicky </a:t>
            </a:r>
            <a:r>
              <a:rPr lang="cs-CZ" sz="1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</a:t>
            </a:r>
            <a:r>
              <a:rPr lang="cs-CZ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r>
              <a:rPr lang="cs-CZ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irsky </a:t>
            </a:r>
            <a:r>
              <a:rPr lang="cs-CZ" sz="1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Tuaisceart</a:t>
            </a:r>
            <a:r>
              <a:rPr lang="cs-CZ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8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Éireann</a:t>
            </a:r>
            <a:endParaRPr lang="cs-CZ" sz="1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49530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 roce 1922 bylo odmítnuto parlamentem připojení k nově ustanovenému samostatnému Irsku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Severní Irsko tak zůstalo součástí Spojeného království Velké Británie a Severního Irska, což vláda Irska oficiálně nikdy neuznala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Dodnes tu panuje složitá společenská situace, kterou eskalovaly militantní teroristické skupiny </a:t>
            </a:r>
            <a:r>
              <a:rPr lang="cs-CZ" dirty="0" smtClean="0"/>
              <a:t>(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</a:t>
            </a:r>
            <a:r>
              <a:rPr lang="cs-CZ" dirty="0" smtClean="0"/>
              <a:t>) z obou táborů, a teprve roku 1998 bylo podpisem Belfastské smlouvy vyhlášeno příměří (oběma stranami ovšem porušované) a probíhají další politická jednání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3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Causeway-code poe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0"/>
            <a:ext cx="9137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7504" y="188640"/>
            <a:ext cx="3405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Giant's</a:t>
            </a: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Causeway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3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zdroje 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pPr marL="36576" indent="0">
              <a:buNone/>
            </a:pPr>
            <a:r>
              <a:rPr lang="cs-CZ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Literatura:</a:t>
            </a:r>
          </a:p>
          <a:p>
            <a:pPr marL="36576" indent="0">
              <a:buNone/>
            </a:pP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Kašparovský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K. (2008): Zeměpis II. v kostce. Praha: Fragment.</a:t>
            </a:r>
          </a:p>
          <a:p>
            <a:pPr marL="36576" indent="0">
              <a:buNone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Tomeš, K. (2000): Zeměpis světa. Praha: </a:t>
            </a:r>
            <a:r>
              <a:rPr lang="cs-CZ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Columbus</a:t>
            </a: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6576" indent="0">
              <a:buNone/>
            </a:pPr>
            <a:r>
              <a:rPr lang="cs-CZ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Toušek, V. et al. (2008): Ekonomická a sociální geografie. Plzeň: Vydavatelství a nakladatelství Aleš Čeněk, s.r.o.</a:t>
            </a:r>
          </a:p>
          <a:p>
            <a:pPr marL="36576" indent="0">
              <a:buNone/>
            </a:pPr>
            <a:endParaRPr 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>
              <a:buNone/>
            </a:pPr>
            <a:r>
              <a:rPr lang="cs-CZ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Internetové zdroje</a:t>
            </a:r>
            <a:r>
              <a:rPr lang="cs-CZ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6576" indent="0">
              <a:buNone/>
            </a:pP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cs.wikipedia.org/wiki/Spojen%C3%A9_kr%C3%A1lovstv%C3%AD</a:t>
            </a:r>
            <a:endParaRPr lang="cs-CZ" sz="1800" dirty="0" smtClean="0"/>
          </a:p>
          <a:p>
            <a:pPr marL="36576" indent="0">
              <a:buNone/>
            </a:pP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cs.wikipedia.org/wiki/Skotsko</a:t>
            </a:r>
            <a:endParaRPr lang="cs-CZ" sz="1800" dirty="0" smtClean="0"/>
          </a:p>
          <a:p>
            <a:pPr marL="36576" indent="0">
              <a:buNone/>
            </a:pPr>
            <a:r>
              <a:rPr lang="cs-CZ" sz="1800" dirty="0">
                <a:hlinkClick r:id="rId4"/>
              </a:rPr>
              <a:t>http://</a:t>
            </a:r>
            <a:r>
              <a:rPr lang="cs-CZ" sz="1800" dirty="0" smtClean="0">
                <a:hlinkClick r:id="rId4"/>
              </a:rPr>
              <a:t>cs.wikipedia.org/wiki/Kn%C3%AD%C5%BEectv%C3%AD_vel%C5%A1sk%C3%A9</a:t>
            </a:r>
            <a:endParaRPr lang="cs-CZ" sz="1800" dirty="0" smtClean="0"/>
          </a:p>
          <a:p>
            <a:pPr marL="36576" indent="0">
              <a:buNone/>
            </a:pPr>
            <a:r>
              <a:rPr lang="cs-CZ" sz="1800" dirty="0">
                <a:hlinkClick r:id="rId5"/>
              </a:rPr>
              <a:t>http://cs.wikipedia.org/wiki/Severn%C3%AD_Irsko</a:t>
            </a:r>
            <a:endParaRPr lang="cs-CZ" sz="1800" dirty="0">
              <a:hlinkClick r:id="rId6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11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Použité zdroje a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cs-CZ" sz="5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Obrazové materiály:</a:t>
            </a:r>
          </a:p>
          <a:p>
            <a:pPr marL="109728" indent="0">
              <a:buNone/>
            </a:pPr>
            <a:r>
              <a:rPr lang="en-US" sz="5600" dirty="0" smtClean="0"/>
              <a:t>BLOOD</a:t>
            </a:r>
            <a:r>
              <a:rPr lang="en-US" sz="5600" dirty="0"/>
              <a:t>, Captain. </a:t>
            </a:r>
            <a:r>
              <a:rPr lang="en-US" sz="5600" i="1" dirty="0" err="1"/>
              <a:t>wikipedie</a:t>
            </a:r>
            <a:r>
              <a:rPr lang="en-US" sz="5600" dirty="0"/>
              <a:t> [online]. [cit. </a:t>
            </a:r>
            <a:r>
              <a:rPr lang="cs-CZ" sz="5600" dirty="0" smtClean="0"/>
              <a:t>24</a:t>
            </a:r>
            <a:r>
              <a:rPr lang="en-US" sz="5600" dirty="0" smtClean="0"/>
              <a:t>.</a:t>
            </a:r>
            <a:r>
              <a:rPr lang="cs-CZ" sz="5600" dirty="0" smtClean="0"/>
              <a:t>11</a:t>
            </a:r>
            <a:r>
              <a:rPr lang="en-US" sz="5600" dirty="0" smtClean="0"/>
              <a:t>.201</a:t>
            </a:r>
            <a:r>
              <a:rPr lang="cs-CZ" sz="5600" dirty="0" smtClean="0"/>
              <a:t>2</a:t>
            </a:r>
            <a:r>
              <a:rPr lang="en-US" sz="5600" dirty="0" smtClean="0"/>
              <a:t>]. </a:t>
            </a:r>
            <a:r>
              <a:rPr lang="en-US" sz="5600" dirty="0" err="1"/>
              <a:t>Dostupný</a:t>
            </a:r>
            <a:r>
              <a:rPr lang="en-US" sz="5600" dirty="0"/>
              <a:t> </a:t>
            </a:r>
            <a:r>
              <a:rPr lang="en-US" sz="5600" dirty="0" err="1"/>
              <a:t>na</a:t>
            </a:r>
            <a:r>
              <a:rPr lang="en-US" sz="5600" dirty="0"/>
              <a:t> WWW: </a:t>
            </a:r>
            <a:r>
              <a:rPr lang="en-US" sz="5600" dirty="0">
                <a:hlinkClick r:id="rId2"/>
              </a:rPr>
              <a:t>http://</a:t>
            </a:r>
            <a:r>
              <a:rPr lang="en-US" sz="5600" dirty="0" smtClean="0">
                <a:hlinkClick r:id="rId2"/>
              </a:rPr>
              <a:t>cs.wikipedia.org/wiki/Soubor:Uk_topo_en.jp</a:t>
            </a:r>
            <a:r>
              <a:rPr lang="cs-CZ" sz="5600" dirty="0" smtClean="0"/>
              <a:t> </a:t>
            </a:r>
          </a:p>
          <a:p>
            <a:pPr marL="109728" indent="0">
              <a:buNone/>
            </a:pPr>
            <a:r>
              <a:rPr lang="cs-CZ" sz="5600" dirty="0" smtClean="0"/>
              <a:t>THINCAT</a:t>
            </a:r>
            <a:r>
              <a:rPr lang="cs-CZ" sz="5600" dirty="0"/>
              <a:t>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3"/>
              </a:rPr>
              <a:t>http://</a:t>
            </a:r>
            <a:r>
              <a:rPr lang="cs-CZ" sz="5600" dirty="0" smtClean="0">
                <a:hlinkClick r:id="rId3"/>
              </a:rPr>
              <a:t>cs.wikipedia.org/wiki/Soubor:BenNevis2005.jpg</a:t>
            </a:r>
            <a:r>
              <a:rPr lang="cs-CZ" sz="5600" dirty="0" smtClean="0"/>
              <a:t> </a:t>
            </a:r>
          </a:p>
          <a:p>
            <a:pPr marL="109728" indent="0">
              <a:buNone/>
            </a:pPr>
            <a:r>
              <a:rPr lang="cs-CZ" sz="5600" dirty="0" smtClean="0"/>
              <a:t>FENTRESS</a:t>
            </a:r>
            <a:r>
              <a:rPr lang="cs-CZ" sz="5600" dirty="0"/>
              <a:t>, Sam.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4"/>
              </a:rPr>
              <a:t>http://</a:t>
            </a:r>
            <a:r>
              <a:rPr lang="cs-CZ" sz="5600" dirty="0" smtClean="0">
                <a:hlinkClick r:id="rId4"/>
              </a:rPr>
              <a:t>cs.wikipedia.org/wiki/Soubor:LochNessUrquhart.jpg</a:t>
            </a:r>
            <a:r>
              <a:rPr lang="cs-CZ" sz="5600" dirty="0" smtClean="0"/>
              <a:t> </a:t>
            </a:r>
          </a:p>
          <a:p>
            <a:pPr marL="109728" indent="0">
              <a:buNone/>
            </a:pPr>
            <a:r>
              <a:rPr lang="cs-CZ" sz="5600" dirty="0" smtClean="0"/>
              <a:t>WINTER</a:t>
            </a:r>
            <a:r>
              <a:rPr lang="cs-CZ" sz="5600" dirty="0"/>
              <a:t>, Jan.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5"/>
              </a:rPr>
              <a:t>http://cs.wikipedia.org/wiki/Soubor:Doversk%C3%A9_%</a:t>
            </a:r>
            <a:r>
              <a:rPr lang="cs-CZ" sz="5600" dirty="0" smtClean="0">
                <a:hlinkClick r:id="rId5"/>
              </a:rPr>
              <a:t>C3%BAtesy_2.JPG</a:t>
            </a:r>
            <a:r>
              <a:rPr lang="cs-CZ" sz="5600" dirty="0" smtClean="0"/>
              <a:t> </a:t>
            </a:r>
          </a:p>
          <a:p>
            <a:pPr marL="109728" indent="0">
              <a:buNone/>
            </a:pPr>
            <a:r>
              <a:rPr lang="cs-CZ" sz="5600" dirty="0" smtClean="0"/>
              <a:t>INGALLS</a:t>
            </a:r>
            <a:r>
              <a:rPr lang="cs-CZ" sz="5600" dirty="0"/>
              <a:t>, Bill.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6"/>
              </a:rPr>
              <a:t>http://cs.wikipedia.org/wiki/Soubor:Elizabeth_II_greets_NASA_GSFC_employees,_May_8,_</a:t>
            </a:r>
            <a:r>
              <a:rPr lang="cs-CZ" sz="5600" dirty="0" smtClean="0">
                <a:hlinkClick r:id="rId6"/>
              </a:rPr>
              <a:t>2007.jpg</a:t>
            </a:r>
            <a:endParaRPr lang="cs-CZ" sz="5600" dirty="0" smtClean="0"/>
          </a:p>
          <a:p>
            <a:pPr marL="109728" indent="0">
              <a:buNone/>
            </a:pPr>
            <a:r>
              <a:rPr lang="cs-CZ" sz="5600" dirty="0" smtClean="0"/>
              <a:t>KAUF</a:t>
            </a:r>
            <a:r>
              <a:rPr lang="cs-CZ" sz="5600" dirty="0"/>
              <a:t>, Dani.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7"/>
              </a:rPr>
              <a:t>http://</a:t>
            </a:r>
            <a:r>
              <a:rPr lang="cs-CZ" sz="5600" dirty="0" smtClean="0">
                <a:hlinkClick r:id="rId7"/>
              </a:rPr>
              <a:t>cs.wikipedia.org/wiki/Soubor:Westminster_palace.jpg</a:t>
            </a:r>
            <a:r>
              <a:rPr lang="cs-CZ" sz="5600" dirty="0" smtClean="0"/>
              <a:t> </a:t>
            </a:r>
          </a:p>
          <a:p>
            <a:pPr marL="109728" indent="0">
              <a:buNone/>
            </a:pPr>
            <a:r>
              <a:rPr lang="cs-CZ" sz="5600" dirty="0" smtClean="0"/>
              <a:t>JOE </a:t>
            </a:r>
            <a:r>
              <a:rPr lang="cs-CZ" sz="5600" dirty="0"/>
              <a:t>D.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8"/>
              </a:rPr>
              <a:t>http://</a:t>
            </a:r>
            <a:r>
              <a:rPr lang="cs-CZ" sz="5600" dirty="0" smtClean="0">
                <a:hlinkClick r:id="rId8"/>
              </a:rPr>
              <a:t>cs.wikipedia.org/wiki/Soubor:050114_2495_london_city.jpg</a:t>
            </a:r>
            <a:endParaRPr lang="cs-CZ" sz="5600" dirty="0" smtClean="0"/>
          </a:p>
          <a:p>
            <a:pPr marL="109728" indent="0">
              <a:buNone/>
            </a:pPr>
            <a:r>
              <a:rPr lang="nl-NL" sz="5600" dirty="0" smtClean="0"/>
              <a:t>HERMSEN</a:t>
            </a:r>
            <a:r>
              <a:rPr lang="nl-NL" sz="5600" dirty="0"/>
              <a:t>, Klaus. </a:t>
            </a:r>
            <a:r>
              <a:rPr lang="nl-NL" sz="5600" i="1" dirty="0"/>
              <a:t>wikipedie</a:t>
            </a:r>
            <a:r>
              <a:rPr lang="nl-NL" sz="5600" dirty="0"/>
              <a:t> [online]. [cit. </a:t>
            </a:r>
            <a:r>
              <a:rPr lang="cs-CZ" sz="5600" dirty="0"/>
              <a:t>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nl-NL" sz="5600" dirty="0" smtClean="0"/>
              <a:t>]. </a:t>
            </a:r>
            <a:r>
              <a:rPr lang="nl-NL" sz="5600" dirty="0"/>
              <a:t>Dostupný na WWW: </a:t>
            </a:r>
            <a:r>
              <a:rPr lang="nl-NL" sz="5600" dirty="0">
                <a:hlinkClick r:id="rId9"/>
              </a:rPr>
              <a:t>http://</a:t>
            </a:r>
            <a:r>
              <a:rPr lang="nl-NL" sz="5600" dirty="0" smtClean="0">
                <a:hlinkClick r:id="rId9"/>
              </a:rPr>
              <a:t>cs.wikipedia.org/wiki/Soubor:EdinburghCastle.jpg</a:t>
            </a:r>
            <a:endParaRPr lang="cs-CZ" sz="5600" dirty="0" smtClean="0"/>
          </a:p>
          <a:p>
            <a:pPr marL="109728" indent="0">
              <a:buNone/>
            </a:pPr>
            <a:r>
              <a:rPr lang="cs-CZ" sz="5600" dirty="0" smtClean="0"/>
              <a:t>WEBB</a:t>
            </a:r>
            <a:r>
              <a:rPr lang="cs-CZ" sz="5600" dirty="0"/>
              <a:t>, Richard.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10"/>
              </a:rPr>
              <a:t>http://</a:t>
            </a:r>
            <a:r>
              <a:rPr lang="cs-CZ" sz="5600" dirty="0" smtClean="0">
                <a:hlinkClick r:id="rId10"/>
              </a:rPr>
              <a:t>cs.wikipedia.org/wiki/Soubor:Loch_Long.jpg</a:t>
            </a:r>
            <a:r>
              <a:rPr lang="cs-CZ" sz="5600" dirty="0" smtClean="0"/>
              <a:t> </a:t>
            </a:r>
          </a:p>
          <a:p>
            <a:pPr marL="109728" indent="0">
              <a:buNone/>
            </a:pPr>
            <a:r>
              <a:rPr lang="cs-CZ" sz="5600" dirty="0" smtClean="0"/>
              <a:t>BLAZKOVA</a:t>
            </a:r>
            <a:r>
              <a:rPr lang="cs-CZ" sz="5600" dirty="0"/>
              <a:t>, Stara.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11"/>
              </a:rPr>
              <a:t>http://</a:t>
            </a:r>
            <a:r>
              <a:rPr lang="cs-CZ" sz="5600" dirty="0" smtClean="0">
                <a:hlinkClick r:id="rId11"/>
              </a:rPr>
              <a:t>cs.wikipedia.org/wiki/Soubor:Pohled_na_Highlands.jpg</a:t>
            </a:r>
            <a:r>
              <a:rPr lang="cs-CZ" sz="5600" dirty="0" smtClean="0"/>
              <a:t> </a:t>
            </a:r>
          </a:p>
          <a:p>
            <a:pPr marL="109728" indent="0">
              <a:buNone/>
            </a:pPr>
            <a:r>
              <a:rPr lang="cs-CZ" sz="5600" dirty="0" smtClean="0"/>
              <a:t>VELELA</a:t>
            </a:r>
            <a:r>
              <a:rPr lang="cs-CZ" sz="5600" dirty="0"/>
              <a:t>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12"/>
              </a:rPr>
              <a:t>http://cs.wikipedia.org/wiki/Soubor:Moel_Eilio_.</a:t>
            </a:r>
            <a:r>
              <a:rPr lang="cs-CZ" sz="5600" dirty="0" smtClean="0">
                <a:hlinkClick r:id="rId12"/>
              </a:rPr>
              <a:t>jpg</a:t>
            </a:r>
            <a:r>
              <a:rPr lang="cs-CZ" sz="5600" dirty="0" smtClean="0"/>
              <a:t>  </a:t>
            </a:r>
          </a:p>
          <a:p>
            <a:pPr marL="109728" indent="0">
              <a:buNone/>
            </a:pPr>
            <a:r>
              <a:rPr lang="cs-CZ" sz="5600" dirty="0" smtClean="0"/>
              <a:t>THORNEH</a:t>
            </a:r>
            <a:r>
              <a:rPr lang="cs-CZ" sz="5600" dirty="0"/>
              <a:t>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13"/>
              </a:rPr>
              <a:t>http://</a:t>
            </a:r>
            <a:r>
              <a:rPr lang="cs-CZ" sz="5600" dirty="0" smtClean="0">
                <a:hlinkClick r:id="rId13"/>
              </a:rPr>
              <a:t>cs.wikipedia.org/wiki/Soubor:Scafell_Pike.JPG</a:t>
            </a:r>
            <a:r>
              <a:rPr lang="cs-CZ" sz="5600" dirty="0" smtClean="0"/>
              <a:t>  </a:t>
            </a:r>
          </a:p>
          <a:p>
            <a:pPr marL="109728" indent="0">
              <a:buNone/>
            </a:pPr>
            <a:r>
              <a:rPr lang="cs-CZ" sz="5600" dirty="0" smtClean="0"/>
              <a:t>FLICKR</a:t>
            </a:r>
            <a:r>
              <a:rPr lang="cs-CZ" sz="5600" dirty="0"/>
              <a:t>. </a:t>
            </a:r>
            <a:r>
              <a:rPr lang="cs-CZ" sz="5600" i="1" dirty="0"/>
              <a:t>wikipedie</a:t>
            </a:r>
            <a:r>
              <a:rPr lang="cs-CZ" sz="5600" dirty="0"/>
              <a:t> [online]. [cit. 24</a:t>
            </a:r>
            <a:r>
              <a:rPr lang="en-US" sz="5600" dirty="0"/>
              <a:t>.</a:t>
            </a:r>
            <a:r>
              <a:rPr lang="cs-CZ" sz="5600" dirty="0"/>
              <a:t>11</a:t>
            </a:r>
            <a:r>
              <a:rPr lang="en-US" sz="5600" dirty="0"/>
              <a:t>.201</a:t>
            </a:r>
            <a:r>
              <a:rPr lang="cs-CZ" sz="5600" dirty="0"/>
              <a:t>2</a:t>
            </a:r>
            <a:r>
              <a:rPr lang="cs-CZ" sz="5600" dirty="0" smtClean="0"/>
              <a:t>]. </a:t>
            </a:r>
            <a:r>
              <a:rPr lang="cs-CZ" sz="5600" dirty="0"/>
              <a:t>Dostupný na WWW: </a:t>
            </a:r>
            <a:r>
              <a:rPr lang="cs-CZ" sz="5600" dirty="0">
                <a:hlinkClick r:id="rId14"/>
              </a:rPr>
              <a:t>http://</a:t>
            </a:r>
            <a:r>
              <a:rPr lang="cs-CZ" sz="5600" dirty="0" smtClean="0">
                <a:hlinkClick r:id="rId14"/>
              </a:rPr>
              <a:t>cs.wikipedia.org/wiki/Soubor:Causeway-code_poet-4.jpg</a:t>
            </a:r>
            <a:r>
              <a:rPr lang="cs-CZ" sz="5600" dirty="0" smtClean="0"/>
              <a:t> </a:t>
            </a:r>
            <a:endParaRPr lang="cs-CZ" sz="5600" dirty="0" smtClean="0"/>
          </a:p>
          <a:p>
            <a:pPr marL="109728" indent="0">
              <a:buNone/>
            </a:pPr>
            <a:r>
              <a:rPr lang="cs-CZ" sz="5600" dirty="0" smtClean="0"/>
              <a:t>SODACAN</a:t>
            </a:r>
            <a:r>
              <a:rPr lang="cs-CZ" sz="5600" dirty="0"/>
              <a:t>. </a:t>
            </a:r>
            <a:r>
              <a:rPr lang="cs-CZ" sz="5600" i="1" dirty="0"/>
              <a:t>wikipedie</a:t>
            </a:r>
            <a:r>
              <a:rPr lang="cs-CZ" sz="5600" dirty="0"/>
              <a:t> [online]. [cit. 17.5.2013]. Dostupný na WWW: </a:t>
            </a:r>
            <a:r>
              <a:rPr lang="cs-CZ" sz="5600" dirty="0">
                <a:hlinkClick r:id="rId15"/>
              </a:rPr>
              <a:t>http://</a:t>
            </a:r>
            <a:r>
              <a:rPr lang="cs-CZ" sz="5600" dirty="0" smtClean="0">
                <a:hlinkClick r:id="rId15"/>
              </a:rPr>
              <a:t>cs.wikipedia.org/wiki/Soubor:Royal_Coat_of_Arms_of_the_United_Kingdom.svg</a:t>
            </a:r>
            <a:r>
              <a:rPr lang="cs-CZ" sz="5600" dirty="0" smtClean="0"/>
              <a:t>  </a:t>
            </a:r>
            <a:endParaRPr lang="cs-CZ" sz="5600" dirty="0" smtClean="0"/>
          </a:p>
          <a:p>
            <a:pPr marL="109728" indent="0">
              <a:buNone/>
            </a:pPr>
            <a:r>
              <a:rPr lang="cs-CZ" sz="4300" dirty="0" smtClean="0"/>
              <a:t>  </a:t>
            </a:r>
          </a:p>
          <a:p>
            <a:pPr marL="109728" indent="0">
              <a:buNone/>
            </a:pPr>
            <a:r>
              <a:rPr lang="nl-NL" sz="2200" dirty="0" smtClean="0"/>
              <a:t> </a:t>
            </a:r>
            <a:r>
              <a:rPr lang="cs-CZ" sz="2200" dirty="0" smtClean="0"/>
              <a:t> </a:t>
            </a:r>
          </a:p>
          <a:p>
            <a:pPr marL="109728" indent="0">
              <a:buNone/>
            </a:pPr>
            <a:endParaRPr lang="cs-CZ" sz="1800" dirty="0" smtClean="0"/>
          </a:p>
          <a:p>
            <a:pPr marL="109728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25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Spojené království – přírodní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Spojené království je ohraničeno Atlantským oceánem, resp.  Severním mořem, Lamanšským průlivem, Keltským mořem, Průlivem svatého Jiří a Irským mořem</a:t>
            </a:r>
          </a:p>
          <a:p>
            <a:endParaRPr lang="cs-CZ" dirty="0" smtClean="0"/>
          </a:p>
          <a:p>
            <a:r>
              <a:rPr lang="cs-CZ" dirty="0" smtClean="0"/>
              <a:t>S kontinentální Evropou je spojeno </a:t>
            </a:r>
            <a:r>
              <a:rPr lang="cs-CZ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Eurotunelem</a:t>
            </a:r>
            <a:endParaRPr lang="cs-CZ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Proměnlivé, ale mírné podnebí Britských ostrovů je ovlivňováno Atlantským oceánem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Skotská vysočina</a:t>
            </a:r>
            <a:r>
              <a:rPr lang="cs-CZ" dirty="0" smtClean="0"/>
              <a:t> se vyznačuje divokou a velkolepou přírodou</a:t>
            </a:r>
          </a:p>
          <a:p>
            <a:endParaRPr lang="cs-CZ" dirty="0" smtClean="0"/>
          </a:p>
          <a:p>
            <a:r>
              <a:rPr lang="cs-CZ" dirty="0" smtClean="0"/>
              <a:t>Jsou zde nejvyšší hory Spojeného království (</a:t>
            </a:r>
            <a:r>
              <a:rPr lang="cs-CZ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Nevis</a:t>
            </a:r>
            <a:r>
              <a:rPr lang="cs-CZ" dirty="0" smtClean="0"/>
              <a:t> 1344 m) a protáhlá jezera zvaná </a:t>
            </a:r>
            <a:r>
              <a:rPr lang="cs-CZ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loch</a:t>
            </a:r>
          </a:p>
          <a:p>
            <a:endParaRPr lang="cs-CZ" dirty="0" smtClean="0"/>
          </a:p>
          <a:p>
            <a:r>
              <a:rPr lang="cs-CZ" dirty="0" smtClean="0"/>
              <a:t>Na západ od pobřeží Skotska leží v Atlantském oceánu dva řetězce ostrovů zvaných </a:t>
            </a:r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Hebridy</a:t>
            </a:r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0"/>
            <a:ext cx="2514600" cy="1257300"/>
          </a:xfrm>
          <a:prstGeom prst="rect">
            <a:avLst/>
          </a:prstGeom>
          <a:noFill/>
        </p:spPr>
      </p:pic>
      <p:pic>
        <p:nvPicPr>
          <p:cNvPr id="10242" name="Picture 2" descr="Soubor:Uk topo 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5943600" cy="6823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7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oubor:BenNevis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04800" y="228600"/>
            <a:ext cx="4974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  <a:r>
              <a:rPr lang="cs-C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Nevis 1344 m </a:t>
            </a:r>
            <a:r>
              <a:rPr lang="cs-CZ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n.m</a:t>
            </a:r>
            <a:r>
              <a:rPr lang="cs-CZ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2477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oubor:LochNessUrqu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304800" y="228600"/>
            <a:ext cx="28504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Loch </a:t>
            </a:r>
            <a:r>
              <a:rPr lang="cs-CZ" sz="4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Ness</a:t>
            </a:r>
            <a:endParaRPr lang="cs-CZ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3253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Spojené království – přírodní podmínky</a:t>
            </a:r>
            <a:endParaRPr lang="cs-CZ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050536"/>
          </a:xfrm>
        </p:spPr>
        <p:txBody>
          <a:bodyPr>
            <a:normAutofit fontScale="92500" lnSpcReduction="20000"/>
          </a:bodyPr>
          <a:lstStyle/>
          <a:p>
            <a:r>
              <a:rPr lang="cs-CZ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Wales</a:t>
            </a:r>
            <a:r>
              <a:rPr lang="cs-CZ" dirty="0" smtClean="0"/>
              <a:t> je nádherná země zelených údolí, klikatících se řek, travnatých planin, zemědělských usedlostí v kopcovitém terénu (Kambrické pohoří) a holých hor s četnými vodopády</a:t>
            </a:r>
          </a:p>
          <a:p>
            <a:endParaRPr lang="cs-CZ" dirty="0" smtClean="0"/>
          </a:p>
          <a:p>
            <a:r>
              <a:rPr lang="cs-CZ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Severní Irsko</a:t>
            </a:r>
            <a:r>
              <a:rPr lang="cs-CZ" dirty="0" smtClean="0"/>
              <a:t>, kterou dělí od Skotska Irské moře, má zemědělskou půdu, hluboké zátoky a </a:t>
            </a:r>
            <a:r>
              <a:rPr lang="cs-CZ" dirty="0" err="1" smtClean="0"/>
              <a:t>Lough</a:t>
            </a:r>
            <a:r>
              <a:rPr lang="cs-CZ" dirty="0" smtClean="0"/>
              <a:t> </a:t>
            </a:r>
            <a:r>
              <a:rPr lang="cs-CZ" dirty="0" err="1" smtClean="0"/>
              <a:t>Neagh</a:t>
            </a:r>
            <a:r>
              <a:rPr lang="cs-CZ" dirty="0" smtClean="0"/>
              <a:t> - největší jezero Britských ostrovů</a:t>
            </a:r>
          </a:p>
          <a:p>
            <a:endParaRPr lang="cs-CZ" dirty="0" smtClean="0"/>
          </a:p>
          <a:p>
            <a:r>
              <a:rPr lang="cs-CZ" dirty="0" smtClean="0"/>
              <a:t>Na </a:t>
            </a:r>
            <a:r>
              <a:rPr lang="cs-CZ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severozápadě Anglie </a:t>
            </a:r>
            <a:r>
              <a:rPr lang="cs-CZ" dirty="0" smtClean="0"/>
              <a:t>jsou hory a třpytivá jezera</a:t>
            </a:r>
          </a:p>
          <a:p>
            <a:endParaRPr lang="cs-CZ" dirty="0" smtClean="0"/>
          </a:p>
          <a:p>
            <a:r>
              <a:rPr lang="cs-CZ" dirty="0" smtClean="0"/>
              <a:t>Velkou část </a:t>
            </a:r>
            <a:r>
              <a:rPr lang="cs-CZ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střední Anglie </a:t>
            </a:r>
            <a:r>
              <a:rPr lang="cs-CZ" dirty="0" smtClean="0"/>
              <a:t>tvoří zvlněná rovina, zatímco hranici se Severním mořem na východě představuje plochá nížina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Soubor:Flag of the United Kingdo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1336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9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Scafell Pi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4"/>
            <a:ext cx="9144000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7504" y="6237312"/>
            <a:ext cx="7699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Scafell</a:t>
            </a:r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Pike</a:t>
            </a:r>
            <a:r>
              <a:rPr lang="cs-CZ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nejvyšší hora Anglie (978 m n.m.)</a:t>
            </a:r>
            <a:endParaRPr lang="cs-CZ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264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oubor:Buttermere and Fleetwith P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52400" y="152400"/>
            <a:ext cx="3571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</a:t>
            </a:r>
            <a:r>
              <a:rPr lang="cs-CZ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</a:t>
            </a:r>
            <a:endParaRPr lang="cs-CZ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206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</TotalTime>
  <Words>655</Words>
  <Application>Microsoft Office PowerPoint</Application>
  <PresentationFormat>Předvádění na obrazovce (4:3)</PresentationFormat>
  <Paragraphs>202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5" baseType="lpstr">
      <vt:lpstr>Urbanistický</vt:lpstr>
      <vt:lpstr>Prezentace aplikace PowerPoint</vt:lpstr>
      <vt:lpstr>Prezentace aplikace PowerPoint</vt:lpstr>
      <vt:lpstr>Spojené království – správní členění</vt:lpstr>
      <vt:lpstr>Spojené království – přírodní podmínky</vt:lpstr>
      <vt:lpstr>Prezentace aplikace PowerPoint</vt:lpstr>
      <vt:lpstr>Prezentace aplikace PowerPoint</vt:lpstr>
      <vt:lpstr>Spojené království – přírodní podmínky</vt:lpstr>
      <vt:lpstr>Prezentace aplikace PowerPoint</vt:lpstr>
      <vt:lpstr>Prezentace aplikace PowerPoint</vt:lpstr>
      <vt:lpstr>Spojené království – přírodní podmínky</vt:lpstr>
      <vt:lpstr>Prezentace aplikace PowerPoint</vt:lpstr>
      <vt:lpstr>Spojené království - obyvatelstvo</vt:lpstr>
      <vt:lpstr>Spojené království- Politický systém</vt:lpstr>
      <vt:lpstr>Spojené království - Politický systém</vt:lpstr>
      <vt:lpstr>Prezentace aplikace PowerPoint</vt:lpstr>
      <vt:lpstr>Britské impérium</vt:lpstr>
      <vt:lpstr>Prezentace aplikace PowerPoint</vt:lpstr>
      <vt:lpstr>Spojené království - historie</vt:lpstr>
      <vt:lpstr>Spojené království - hospodářství</vt:lpstr>
      <vt:lpstr>Spojené království - hospodářství</vt:lpstr>
      <vt:lpstr>Spojené království - hospodářství</vt:lpstr>
      <vt:lpstr>Spojené království - hospodářství</vt:lpstr>
      <vt:lpstr>Prezentace aplikace PowerPoint</vt:lpstr>
      <vt:lpstr>Skotsko</vt:lpstr>
      <vt:lpstr>Prezentace aplikace PowerPoint</vt:lpstr>
      <vt:lpstr>Prezentace aplikace PowerPoint</vt:lpstr>
      <vt:lpstr>Prezentace aplikace PowerPoint</vt:lpstr>
      <vt:lpstr>Knížectví Wales  (velšsky Cymru)</vt:lpstr>
      <vt:lpstr>Prezentace aplikace PowerPoint</vt:lpstr>
      <vt:lpstr>Severní Irsko anglicky Northern Ireland, irsky Tuaisceart Éireann</vt:lpstr>
      <vt:lpstr>Severní Irsko anglicky Northern Ireland, irsky Tuaisceart Éireann</vt:lpstr>
      <vt:lpstr>Prezentace aplikace PowerPoint</vt:lpstr>
      <vt:lpstr>Použité zdroje a literatura</vt:lpstr>
      <vt:lpstr>Použité zdroje a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Kohoutek Jan</dc:creator>
  <cp:lastModifiedBy>Kohoutek Jan</cp:lastModifiedBy>
  <cp:revision>18</cp:revision>
  <dcterms:created xsi:type="dcterms:W3CDTF">2013-05-17T18:09:42Z</dcterms:created>
  <dcterms:modified xsi:type="dcterms:W3CDTF">2013-05-17T20:08:07Z</dcterms:modified>
</cp:coreProperties>
</file>